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2" r:id="rId2"/>
    <p:sldId id="344" r:id="rId3"/>
    <p:sldId id="338" r:id="rId4"/>
    <p:sldId id="318" r:id="rId5"/>
    <p:sldId id="347" r:id="rId6"/>
    <p:sldId id="339" r:id="rId7"/>
    <p:sldId id="348" r:id="rId8"/>
    <p:sldId id="305" r:id="rId9"/>
    <p:sldId id="336" r:id="rId10"/>
    <p:sldId id="334" r:id="rId11"/>
    <p:sldId id="322" r:id="rId12"/>
    <p:sldId id="317" r:id="rId13"/>
    <p:sldId id="342" r:id="rId14"/>
    <p:sldId id="320" r:id="rId15"/>
    <p:sldId id="343" r:id="rId16"/>
    <p:sldId id="349" r:id="rId17"/>
    <p:sldId id="346" r:id="rId18"/>
    <p:sldId id="310" r:id="rId19"/>
    <p:sldId id="337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042"/>
    <a:srgbClr val="336699"/>
    <a:srgbClr val="993300"/>
    <a:srgbClr val="F0EAFC"/>
    <a:srgbClr val="E3D6FA"/>
    <a:srgbClr val="D3BFF7"/>
    <a:srgbClr val="6B03B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4" autoAdjust="0"/>
    <p:restoredTop sz="92147" autoAdjust="0"/>
  </p:normalViewPr>
  <p:slideViewPr>
    <p:cSldViewPr snapToGrid="0">
      <p:cViewPr>
        <p:scale>
          <a:sx n="66" d="100"/>
          <a:sy n="66" d="100"/>
        </p:scale>
        <p:origin x="-654" y="-150"/>
      </p:cViewPr>
      <p:guideLst>
        <p:guide orient="horz" pos="1804"/>
        <p:guide orient="horz" pos="1367"/>
        <p:guide orient="horz" pos="907"/>
        <p:guide orient="horz" pos="3742"/>
        <p:guide pos="5424"/>
        <p:guide pos="336"/>
        <p:guide pos="2189"/>
        <p:guide pos="25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fld id="{62F5431B-E456-489A-94E1-C999A7CF16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/>
            </a:lvl1pPr>
          </a:lstStyle>
          <a:p>
            <a:fld id="{F71C1C97-9C8C-4EBD-8446-20E653E244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4E221-0673-4B15-A9E0-0279B0ABE34A}" type="slidenum">
              <a:rPr lang="en-US"/>
              <a:pPr/>
              <a:t>1</a:t>
            </a:fld>
            <a:endParaRPr lang="en-US"/>
          </a:p>
        </p:txBody>
      </p:sp>
      <p:sp>
        <p:nvSpPr>
          <p:cNvPr id="258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AE384-AE95-4C93-AD32-7574EEFFB39D}" type="slidenum">
              <a:rPr lang="en-US"/>
              <a:pPr/>
              <a:t>12</a:t>
            </a:fld>
            <a:endParaRPr lang="en-US"/>
          </a:p>
        </p:txBody>
      </p:sp>
      <p:sp>
        <p:nvSpPr>
          <p:cNvPr id="21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88B98-AD28-440E-B79D-F04BD669183B}" type="slidenum">
              <a:rPr lang="en-US"/>
              <a:pPr/>
              <a:t>13</a:t>
            </a:fld>
            <a:endParaRPr lang="en-US"/>
          </a:p>
        </p:txBody>
      </p:sp>
      <p:sp>
        <p:nvSpPr>
          <p:cNvPr id="288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CFE87-2C77-417A-A96E-7464884172A3}" type="slidenum">
              <a:rPr lang="en-US"/>
              <a:pPr/>
              <a:t>14</a:t>
            </a:fld>
            <a:endParaRPr lang="en-US"/>
          </a:p>
        </p:txBody>
      </p:sp>
      <p:sp>
        <p:nvSpPr>
          <p:cNvPr id="223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F7E55-A19A-4999-A5E4-8E1C59ADA7FF}" type="slidenum">
              <a:rPr lang="en-US"/>
              <a:pPr/>
              <a:t>15</a:t>
            </a:fld>
            <a:endParaRPr lang="en-US"/>
          </a:p>
        </p:txBody>
      </p:sp>
      <p:sp>
        <p:nvSpPr>
          <p:cNvPr id="290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24BF5-940C-498E-829E-C19A3D39A542}" type="slidenum">
              <a:rPr lang="en-US"/>
              <a:pPr/>
              <a:t>16</a:t>
            </a:fld>
            <a:endParaRPr lang="en-US"/>
          </a:p>
        </p:txBody>
      </p:sp>
      <p:sp>
        <p:nvSpPr>
          <p:cNvPr id="30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8AF7E-6024-4712-9EE0-C5CD51C8FDF9}" type="slidenum">
              <a:rPr lang="en-US"/>
              <a:pPr/>
              <a:t>17</a:t>
            </a:fld>
            <a:endParaRPr lang="en-US"/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5F5CF-1E5C-4D84-9967-D833AB70F5CE}" type="slidenum">
              <a:rPr lang="en-US"/>
              <a:pPr/>
              <a:t>18</a:t>
            </a:fld>
            <a:endParaRPr lang="en-US"/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2420E-16FC-4503-928A-4576B7CB29C3}" type="slidenum">
              <a:rPr lang="en-US"/>
              <a:pPr/>
              <a:t>19</a:t>
            </a:fld>
            <a:endParaRPr lang="en-US"/>
          </a:p>
        </p:txBody>
      </p:sp>
      <p:sp>
        <p:nvSpPr>
          <p:cNvPr id="275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EF6AF-16F1-478C-B36A-04911076B44F}" type="slidenum">
              <a:rPr lang="en-US"/>
              <a:pPr/>
              <a:t>3</a:t>
            </a:fld>
            <a:endParaRPr lang="en-US"/>
          </a:p>
        </p:txBody>
      </p:sp>
      <p:sp>
        <p:nvSpPr>
          <p:cNvPr id="277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8CC71-DC1A-4085-A5B8-0F89138FF0C0}" type="slidenum">
              <a:rPr lang="en-US"/>
              <a:pPr/>
              <a:t>4</a:t>
            </a:fld>
            <a:endParaRPr lang="en-US"/>
          </a:p>
        </p:txBody>
      </p:sp>
      <p:sp>
        <p:nvSpPr>
          <p:cNvPr id="219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3CC6E-046A-4D66-9E35-79B9487035A5}" type="slidenum">
              <a:rPr lang="en-US"/>
              <a:pPr/>
              <a:t>5</a:t>
            </a:fld>
            <a:endParaRPr lang="en-US"/>
          </a:p>
        </p:txBody>
      </p:sp>
      <p:sp>
        <p:nvSpPr>
          <p:cNvPr id="300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05ED7-D32C-4A22-89CE-AC6E8B877BDB}" type="slidenum">
              <a:rPr lang="en-US"/>
              <a:pPr/>
              <a:t>6</a:t>
            </a:fld>
            <a:endParaRPr lang="en-US"/>
          </a:p>
        </p:txBody>
      </p:sp>
      <p:sp>
        <p:nvSpPr>
          <p:cNvPr id="279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FAE46-79C7-4871-9136-247B5E1131DE}" type="slidenum">
              <a:rPr lang="en-US"/>
              <a:pPr/>
              <a:t>7</a:t>
            </a:fld>
            <a:endParaRPr lang="en-US"/>
          </a:p>
        </p:txBody>
      </p:sp>
      <p:sp>
        <p:nvSpPr>
          <p:cNvPr id="302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07F3E-3488-4822-B3A3-77C85A780CBE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E5407-DC0F-4A6F-A94D-B315EF86A336}" type="slidenum">
              <a:rPr lang="en-US"/>
              <a:pPr/>
              <a:t>10</a:t>
            </a:fld>
            <a:endParaRPr lang="en-US"/>
          </a:p>
        </p:txBody>
      </p:sp>
      <p:sp>
        <p:nvSpPr>
          <p:cNvPr id="270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A8BA2-C4E5-4CD8-A30D-5261CBAE2B86}" type="slidenum">
              <a:rPr lang="en-US"/>
              <a:pPr/>
              <a:t>11</a:t>
            </a:fld>
            <a:endParaRPr lang="en-US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761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5815013" y="6083300"/>
            <a:ext cx="1790700" cy="4191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AutoShape 9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4557713" y="6096000"/>
            <a:ext cx="1244600" cy="406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10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7683500" y="6083300"/>
            <a:ext cx="1257300" cy="431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365125"/>
            <a:ext cx="8081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AutoShape 12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3262313" y="6070600"/>
            <a:ext cx="1244600" cy="406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Text Box 13">
            <a:hlinkClick r:id="rId14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8113713" y="6561138"/>
            <a:ext cx="1030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8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CC00"/>
                </a:solidFill>
              </a:rPr>
              <a:t>Night</a:t>
            </a:r>
            <a:br>
              <a:rPr lang="en-US" sz="3600">
                <a:solidFill>
                  <a:srgbClr val="FFCC00"/>
                </a:solidFill>
              </a:rPr>
            </a:br>
            <a:r>
              <a:rPr lang="en-US" sz="2400" b="0">
                <a:solidFill>
                  <a:srgbClr val="FFCC00"/>
                </a:solidFill>
              </a:rPr>
              <a:t>Elie Wiesel</a:t>
            </a:r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2638425" y="2017713"/>
            <a:ext cx="5095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hlinkClick r:id="rId3" action="ppaction://hlinksldjump"/>
              </a:rPr>
              <a:t>Introduction</a:t>
            </a:r>
            <a:endParaRPr lang="en-US" sz="240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hlinkClick r:id="rId4" action="ppaction://hlinksldjump"/>
              </a:rPr>
              <a:t>Background</a:t>
            </a:r>
            <a:endParaRPr lang="en-US" sz="240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hlinkClick r:id="rId5" action="ppaction://hlinksldjump"/>
              </a:rPr>
              <a:t>Discussion Starters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257036" name="Text Box 12"/>
          <p:cNvSpPr txBox="1">
            <a:spLocks noChangeArrowheads="1"/>
          </p:cNvSpPr>
          <p:nvPr/>
        </p:nvSpPr>
        <p:spPr bwMode="auto">
          <a:xfrm>
            <a:off x="8069263" y="6646863"/>
            <a:ext cx="1074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307975"/>
            <a:ext cx="8081962" cy="942975"/>
          </a:xfrm>
        </p:spPr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Introduction</a:t>
            </a:r>
          </a:p>
        </p:txBody>
      </p:sp>
      <p:sp>
        <p:nvSpPr>
          <p:cNvPr id="269344" name="Text Box 32"/>
          <p:cNvSpPr txBox="1">
            <a:spLocks noChangeArrowheads="1"/>
          </p:cNvSpPr>
          <p:nvPr/>
        </p:nvSpPr>
        <p:spPr bwMode="auto">
          <a:xfrm>
            <a:off x="417513" y="1395413"/>
            <a:ext cx="8277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Inside the camp, Eliezer will witness horrible acts of cruelty and suffer in terrible ways. </a:t>
            </a:r>
          </a:p>
        </p:txBody>
      </p:sp>
      <p:sp>
        <p:nvSpPr>
          <p:cNvPr id="269355" name="Text Box 43"/>
          <p:cNvSpPr txBox="1">
            <a:spLocks noChangeArrowheads="1"/>
          </p:cNvSpPr>
          <p:nvPr/>
        </p:nvSpPr>
        <p:spPr bwMode="auto">
          <a:xfrm>
            <a:off x="454025" y="2330450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How will he survive? </a:t>
            </a:r>
          </a:p>
        </p:txBody>
      </p:sp>
      <p:sp>
        <p:nvSpPr>
          <p:cNvPr id="269356" name="Text Box 44"/>
          <p:cNvSpPr txBox="1">
            <a:spLocks noChangeArrowheads="1"/>
          </p:cNvSpPr>
          <p:nvPr/>
        </p:nvSpPr>
        <p:spPr bwMode="auto">
          <a:xfrm>
            <a:off x="488950" y="3105150"/>
            <a:ext cx="4548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Can his religious faith endure the atrocities he witnesses?</a:t>
            </a:r>
          </a:p>
        </p:txBody>
      </p:sp>
      <p:sp>
        <p:nvSpPr>
          <p:cNvPr id="269357" name="Text Box 45"/>
          <p:cNvSpPr txBox="1">
            <a:spLocks noChangeArrowheads="1"/>
          </p:cNvSpPr>
          <p:nvPr/>
        </p:nvSpPr>
        <p:spPr bwMode="auto">
          <a:xfrm>
            <a:off x="482600" y="4549775"/>
            <a:ext cx="4548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What message does he bring to the world from such horror?</a:t>
            </a:r>
          </a:p>
        </p:txBody>
      </p:sp>
      <p:pic>
        <p:nvPicPr>
          <p:cNvPr id="269358" name="Picture 46" descr="Z:\Production\Melissa\HTML Project\Incoming\NovelNotes_Images_for_Lason\Night\shutterstock_2981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763" y="2384425"/>
            <a:ext cx="2449512" cy="3265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55" grpId="0"/>
      <p:bldP spid="269356" grpId="0"/>
      <p:bldP spid="2693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Background</a:t>
            </a:r>
          </a:p>
        </p:txBody>
      </p:sp>
      <p:sp>
        <p:nvSpPr>
          <p:cNvPr id="227346" name="Text Box 18"/>
          <p:cNvSpPr txBox="1">
            <a:spLocks noChangeArrowheads="1"/>
          </p:cNvSpPr>
          <p:nvPr/>
        </p:nvSpPr>
        <p:spPr bwMode="auto">
          <a:xfrm>
            <a:off x="533400" y="1247775"/>
            <a:ext cx="807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In </a:t>
            </a:r>
            <a:r>
              <a:rPr lang="en-US" sz="2400" i="1">
                <a:solidFill>
                  <a:schemeClr val="hlink"/>
                </a:solidFill>
              </a:rPr>
              <a:t>Night,</a:t>
            </a:r>
            <a:r>
              <a:rPr lang="en-US" sz="2400">
                <a:solidFill>
                  <a:schemeClr val="hlink"/>
                </a:solidFill>
              </a:rPr>
              <a:t> Elie Wiesel shares his story of the Holocaust, the name given to the persecution and murder of millions of Jews and others during World War II.</a:t>
            </a:r>
          </a:p>
        </p:txBody>
      </p:sp>
      <p:sp>
        <p:nvSpPr>
          <p:cNvPr id="227386" name="Text Box 58"/>
          <p:cNvSpPr txBox="1">
            <a:spLocks noChangeArrowheads="1"/>
          </p:cNvSpPr>
          <p:nvPr/>
        </p:nvSpPr>
        <p:spPr bwMode="auto">
          <a:xfrm>
            <a:off x="4225925" y="3074988"/>
            <a:ext cx="4229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hlink"/>
                </a:solidFill>
              </a:rPr>
              <a:t>Holocaust</a:t>
            </a:r>
            <a:r>
              <a:rPr lang="en-US" sz="2400">
                <a:solidFill>
                  <a:schemeClr val="hlink"/>
                </a:solidFill>
              </a:rPr>
              <a:t> comes from a Greek word that means “a burnt offering.” </a:t>
            </a:r>
          </a:p>
        </p:txBody>
      </p:sp>
      <p:pic>
        <p:nvPicPr>
          <p:cNvPr id="227388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0475" y="2184400"/>
            <a:ext cx="133350" cy="88900"/>
          </a:xfrm>
          <a:prstGeom prst="rect">
            <a:avLst/>
          </a:prstGeom>
          <a:noFill/>
        </p:spPr>
      </p:pic>
      <p:pic>
        <p:nvPicPr>
          <p:cNvPr id="227389" name="Picture 61" descr="Z:\Production\Melissa\HTML Project\Incoming\NovelNotes_Images_for_Lason\Night\shutterstock_32249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3025" y="2914650"/>
            <a:ext cx="1855788" cy="2778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83" name="Text Box 19"/>
          <p:cNvSpPr txBox="1">
            <a:spLocks noChangeArrowheads="1"/>
          </p:cNvSpPr>
          <p:nvPr/>
        </p:nvSpPr>
        <p:spPr bwMode="auto">
          <a:xfrm>
            <a:off x="398463" y="1093788"/>
            <a:ext cx="8480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Germany began World War II when it invaded Poland in 1939.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365125"/>
            <a:ext cx="7966075" cy="522288"/>
          </a:xfrm>
        </p:spPr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Background</a:t>
            </a:r>
          </a:p>
        </p:txBody>
      </p:sp>
      <p:sp>
        <p:nvSpPr>
          <p:cNvPr id="216114" name="Text Box 50"/>
          <p:cNvSpPr txBox="1">
            <a:spLocks noChangeArrowheads="1"/>
          </p:cNvSpPr>
          <p:nvPr/>
        </p:nvSpPr>
        <p:spPr bwMode="auto">
          <a:xfrm>
            <a:off x="374650" y="5075238"/>
            <a:ext cx="8480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German forces conquered most of Europe in the next two years. </a:t>
            </a:r>
          </a:p>
        </p:txBody>
      </p:sp>
      <p:pic>
        <p:nvPicPr>
          <p:cNvPr id="216118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75" y="1604963"/>
            <a:ext cx="133350" cy="88900"/>
          </a:xfrm>
          <a:prstGeom prst="rect">
            <a:avLst/>
          </a:prstGeom>
          <a:noFill/>
        </p:spPr>
      </p:pic>
      <p:pic>
        <p:nvPicPr>
          <p:cNvPr id="216119" name="Picture 55" descr="Z:\Production\Melissa\HTML Project\Incoming\NovelNotes_Images_for_Lason\Night\shutterstock_26834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1909763"/>
            <a:ext cx="2111375" cy="3160712"/>
          </a:xfrm>
          <a:prstGeom prst="rect">
            <a:avLst/>
          </a:prstGeom>
          <a:noFill/>
        </p:spPr>
      </p:pic>
      <p:pic>
        <p:nvPicPr>
          <p:cNvPr id="216120" name="Picture 56" descr="Z:\Production\Melissa\HTML Project\Incoming\NovelNotes_Images_for_Lason\Night\shutterstock_16312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0650" y="1973263"/>
            <a:ext cx="4772025" cy="2930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Background</a:t>
            </a: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533400" y="1169988"/>
            <a:ext cx="8105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Wiesel’s story begins in Romania (now Hungary) in 1941 and ends in 1944. When Germans took over this area, local Jews were persecuted.</a:t>
            </a:r>
          </a:p>
          <a:p>
            <a:endParaRPr lang="en-US" sz="2400">
              <a:solidFill>
                <a:schemeClr val="hlink"/>
              </a:solidFill>
            </a:endParaRPr>
          </a:p>
          <a:p>
            <a:endParaRPr lang="en-US" sz="2400"/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490538" y="4827588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They were forced to wear yellow stars and to live in ghettos, and were then sent to concentration camps.</a:t>
            </a:r>
          </a:p>
        </p:txBody>
      </p:sp>
      <p:pic>
        <p:nvPicPr>
          <p:cNvPr id="28775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163" y="2139950"/>
            <a:ext cx="133350" cy="88900"/>
          </a:xfrm>
          <a:prstGeom prst="rect">
            <a:avLst/>
          </a:prstGeom>
          <a:noFill/>
        </p:spPr>
      </p:pic>
      <p:pic>
        <p:nvPicPr>
          <p:cNvPr id="287758" name="Picture 14" descr="Z:\Production\Melissa\HTML Project\Incoming\NovelNotes_Images_for_Lason\Night\shutterstock_544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6050" y="2513013"/>
            <a:ext cx="3390900" cy="2136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54" name="Picture 46" descr="Z:\Production\Melissa\HTML_Project\Incoming\NovelNotes_Images_for_Lason\Night\shutterstock_2989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675" y="1808163"/>
            <a:ext cx="4205288" cy="3060700"/>
          </a:xfrm>
          <a:prstGeom prst="rect">
            <a:avLst/>
          </a:prstGeom>
          <a:noFill/>
        </p:spPr>
      </p:pic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423863"/>
            <a:ext cx="8081963" cy="942975"/>
          </a:xfrm>
        </p:spPr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Background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438150" y="998538"/>
            <a:ext cx="8320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Auschwitz, where Wiesel was sent, was the largest camp. </a:t>
            </a:r>
          </a:p>
        </p:txBody>
      </p:sp>
      <p:sp>
        <p:nvSpPr>
          <p:cNvPr id="222234" name="Rectangle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12063" y="5988050"/>
            <a:ext cx="13509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552450" y="5045075"/>
            <a:ext cx="8043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Jews from all over Europe arrived almost daily at Auschwitz.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Background</a:t>
            </a:r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514350" y="95885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Nazis also targeted other groups:</a:t>
            </a:r>
          </a:p>
        </p:txBody>
      </p:sp>
      <p:sp>
        <p:nvSpPr>
          <p:cNvPr id="28979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12063" y="5988050"/>
            <a:ext cx="13509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2724150" y="1665288"/>
            <a:ext cx="410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• Romany (Gypsies)</a:t>
            </a:r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2733675" y="2976563"/>
            <a:ext cx="3440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• non-Jewish Polish intellectual and religious leaders</a:t>
            </a:r>
          </a:p>
        </p:txBody>
      </p:sp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2735263" y="4351338"/>
            <a:ext cx="36845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• Communists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2719388" y="2401888"/>
            <a:ext cx="410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• Russians</a:t>
            </a:r>
          </a:p>
        </p:txBody>
      </p:sp>
      <p:sp>
        <p:nvSpPr>
          <p:cNvPr id="289809" name="Rectangle 17"/>
          <p:cNvSpPr>
            <a:spLocks noChangeArrowheads="1"/>
          </p:cNvSpPr>
          <p:nvPr/>
        </p:nvSpPr>
        <p:spPr bwMode="auto">
          <a:xfrm>
            <a:off x="2695575" y="4895850"/>
            <a:ext cx="36845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• Jehovah’s Witnesses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8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8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2" grpId="2"/>
      <p:bldP spid="289804" grpId="1"/>
      <p:bldP spid="289806" grpId="0"/>
      <p:bldP spid="289808" grpId="0"/>
      <p:bldP spid="2898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Background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514350" y="95885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World War II ended in Europe in 1945 with the surrender of German forces to the Allied forces. </a:t>
            </a:r>
          </a:p>
        </p:txBody>
      </p:sp>
      <p:sp>
        <p:nvSpPr>
          <p:cNvPr id="30310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12063" y="5988050"/>
            <a:ext cx="13509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630238" y="5102225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More than six million Jews had been killed in the Holocaust. </a:t>
            </a:r>
          </a:p>
        </p:txBody>
      </p:sp>
      <p:pic>
        <p:nvPicPr>
          <p:cNvPr id="3031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5163" y="1516063"/>
            <a:ext cx="133350" cy="88900"/>
          </a:xfrm>
          <a:prstGeom prst="rect">
            <a:avLst/>
          </a:prstGeom>
          <a:noFill/>
        </p:spPr>
      </p:pic>
      <p:pic>
        <p:nvPicPr>
          <p:cNvPr id="303113" name="Picture 9" descr="Z:\Production\Melissa\HTML Project\Incoming\NovelNotes_Images_for_Lason\Night\shutterstock_31348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4425" y="1982788"/>
            <a:ext cx="4506913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Background</a:t>
            </a:r>
          </a:p>
        </p:txBody>
      </p:sp>
      <p:sp>
        <p:nvSpPr>
          <p:cNvPr id="29696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12063" y="5988050"/>
            <a:ext cx="13509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441325" y="1273175"/>
            <a:ext cx="8210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Between 1945 and 1946, the Allies tried twenty-two major war criminals for their crimes against humanity.</a:t>
            </a:r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622300" y="2990850"/>
            <a:ext cx="35512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In later years Israeli agents worked to capture and bring to justice Nazis who had escaped the war trials. </a:t>
            </a:r>
          </a:p>
        </p:txBody>
      </p:sp>
      <p:pic>
        <p:nvPicPr>
          <p:cNvPr id="29697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2350" y="2225675"/>
            <a:ext cx="133350" cy="88900"/>
          </a:xfrm>
          <a:prstGeom prst="rect">
            <a:avLst/>
          </a:prstGeom>
          <a:noFill/>
        </p:spPr>
      </p:pic>
      <p:pic>
        <p:nvPicPr>
          <p:cNvPr id="296972" name="Picture 12" descr="Z:\Production\Melissa\HTML Project\Incoming\NovelNotes_Images_for_Lason\Night\3205997-2290x15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1138" y="2540000"/>
            <a:ext cx="2111375" cy="3171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C00"/>
                </a:solidFill>
              </a:rPr>
              <a:t>Night: Discussion Starters</a:t>
            </a: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533400" y="1439863"/>
            <a:ext cx="7980363" cy="4838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6400"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Discuss (1)</a:t>
            </a:r>
          </a:p>
          <a:p>
            <a:pPr marL="406400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The German soldiers followed orders to persecute and murder Jews. Many people were bystanders who let the actions unfold without doing anything. </a:t>
            </a:r>
            <a:br>
              <a:rPr lang="en-US" sz="2400">
                <a:solidFill>
                  <a:schemeClr val="hlink"/>
                </a:solidFill>
              </a:rPr>
            </a:br>
            <a:endParaRPr lang="en-US" sz="2400">
              <a:solidFill>
                <a:schemeClr val="hlink"/>
              </a:solidFill>
            </a:endParaRPr>
          </a:p>
          <a:p>
            <a:pPr marL="406400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• What is the danger of blindly following the orders of others?</a:t>
            </a:r>
          </a:p>
          <a:p>
            <a:pPr marL="406400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• Why do you think some people stand by and do nothing to help others in need?</a:t>
            </a:r>
          </a:p>
          <a:p>
            <a:pPr marL="406400">
              <a:spcBef>
                <a:spcPct val="50000"/>
              </a:spcBef>
            </a:pPr>
            <a:endParaRPr 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346075"/>
            <a:ext cx="8081962" cy="942975"/>
          </a:xfrm>
        </p:spPr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Discussion Starters</a:t>
            </a:r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522288" y="1404938"/>
            <a:ext cx="8158162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00"/>
                </a:solidFill>
              </a:rPr>
              <a:t>Discuss (2)</a:t>
            </a:r>
            <a:br>
              <a:rPr lang="en-US" sz="2400" b="1">
                <a:solidFill>
                  <a:srgbClr val="FFCC00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>What other genocides—attempts to kill large numbers of a group of people—have you heard or read about?</a:t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/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>• Did people ignore these genocides or try to stop them?</a:t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/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>• What do you think makes people hate members of another group? </a:t>
            </a:r>
            <a:br>
              <a:rPr lang="en-US" sz="2400">
                <a:solidFill>
                  <a:schemeClr val="hlink"/>
                </a:solidFill>
              </a:rPr>
            </a:br>
            <a:endParaRPr 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FFCC00"/>
                </a:solidFill>
              </a:rPr>
              <a:t>Night</a:t>
            </a:r>
            <a:r>
              <a:rPr lang="en-US" sz="1900">
                <a:solidFill>
                  <a:srgbClr val="FFCC00"/>
                </a:solidFill>
              </a:rPr>
              <a:t/>
            </a:r>
            <a:br>
              <a:rPr lang="en-US" sz="1900">
                <a:solidFill>
                  <a:srgbClr val="FFCC00"/>
                </a:solidFill>
              </a:rPr>
            </a:br>
            <a:r>
              <a:rPr lang="en-US" sz="2000" b="0">
                <a:solidFill>
                  <a:srgbClr val="FFCC00"/>
                </a:solidFill>
              </a:rPr>
              <a:t>Eli Wiesel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400">
                <a:solidFill>
                  <a:schemeClr val="hlink"/>
                </a:solidFill>
              </a:rPr>
              <a:t>Images provided by Jupiter Images and Shutterstock.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7286625" y="6138863"/>
            <a:ext cx="185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AutoShape 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543800" y="5943600"/>
            <a:ext cx="762000" cy="914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AutoShape 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6096000" y="5943600"/>
            <a:ext cx="762000" cy="914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7513"/>
            <a:ext cx="9067800" cy="1022350"/>
          </a:xfrm>
          <a:noFill/>
          <a:ln/>
        </p:spPr>
        <p:txBody>
          <a:bodyPr anchor="ctr">
            <a:spAutoFit/>
          </a:bodyPr>
          <a:lstStyle/>
          <a:p>
            <a:r>
              <a:rPr lang="en-US" sz="3600">
                <a:solidFill>
                  <a:srgbClr val="FFCC00"/>
                </a:solidFill>
              </a:rPr>
              <a:t>Night</a:t>
            </a:r>
            <a:r>
              <a:rPr lang="en-US">
                <a:solidFill>
                  <a:srgbClr val="FFCC00"/>
                </a:solidFill>
              </a:rPr>
              <a:t/>
            </a:r>
            <a:br>
              <a:rPr lang="en-US">
                <a:solidFill>
                  <a:srgbClr val="FFCC00"/>
                </a:solidFill>
              </a:rPr>
            </a:br>
            <a:r>
              <a:rPr lang="en-US" b="0">
                <a:solidFill>
                  <a:srgbClr val="FFCC00"/>
                </a:solidFill>
              </a:rPr>
              <a:t>Elie Wiesel</a:t>
            </a:r>
            <a:endParaRPr lang="en-US" sz="2400" b="0">
              <a:solidFill>
                <a:srgbClr val="FFCC00"/>
              </a:solidFill>
            </a:endParaRPr>
          </a:p>
        </p:txBody>
      </p:sp>
      <p:sp>
        <p:nvSpPr>
          <p:cNvPr id="276490" name="Text Box 10"/>
          <p:cNvSpPr txBox="1">
            <a:spLocks noChangeArrowheads="1"/>
          </p:cNvSpPr>
          <p:nvPr/>
        </p:nvSpPr>
        <p:spPr bwMode="auto">
          <a:xfrm>
            <a:off x="633413" y="2020888"/>
            <a:ext cx="31623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Indifference to evil is evil.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	</a:t>
            </a:r>
            <a:r>
              <a:rPr lang="en-US" sz="2000">
                <a:solidFill>
                  <a:schemeClr val="hlink"/>
                </a:solidFill>
              </a:rPr>
              <a:t>—Elie Wiesel</a:t>
            </a:r>
          </a:p>
        </p:txBody>
      </p:sp>
      <p:pic>
        <p:nvPicPr>
          <p:cNvPr id="276491" name="Picture 11" descr="Z:\Production\Melissa\HTML Project\Incoming\NovelNotes_Images_for_Lason\Night\shutterstock_26436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563" y="1873250"/>
            <a:ext cx="4652962" cy="34813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Introduction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533400" y="1439863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When you see something that’s wrong, do you just stand by?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5089525" y="3022600"/>
            <a:ext cx="303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Or do you act to try and stop it?</a:t>
            </a:r>
          </a:p>
        </p:txBody>
      </p:sp>
      <p:pic>
        <p:nvPicPr>
          <p:cNvPr id="218164" name="Picture 52" descr="Z:\Production\Melissa\HTML Project\Incoming\NovelNotes_Images_for_Lason\Night\5020210-2900x18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525" y="2549525"/>
            <a:ext cx="2065338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Introduction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533400" y="1439863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Elie Wiesel’s memoir </a:t>
            </a:r>
            <a:r>
              <a:rPr lang="en-US" sz="2400" i="1">
                <a:solidFill>
                  <a:schemeClr val="hlink"/>
                </a:solidFill>
              </a:rPr>
              <a:t>Night</a:t>
            </a:r>
            <a:r>
              <a:rPr lang="en-US" sz="2400">
                <a:solidFill>
                  <a:schemeClr val="hlink"/>
                </a:solidFill>
              </a:rPr>
              <a:t> describes a horrible time in the twentieth century, when too many people looked away from a terrible wrong.</a:t>
            </a:r>
          </a:p>
        </p:txBody>
      </p:sp>
      <p:pic>
        <p:nvPicPr>
          <p:cNvPr id="299014" name="Picture 6" descr="Z:\Production\Melissa\HTML Project\Incoming\NovelNotes_Images_for_Lason\Night\N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1850" y="2833688"/>
            <a:ext cx="18288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Introduction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3849688" y="1516063"/>
            <a:ext cx="45942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In 1941, Eliezer was a twelve-year-old boy who lived with his father, mother, and three sisters in a small village near the border of Romania and Hungary. </a:t>
            </a:r>
          </a:p>
        </p:txBody>
      </p:sp>
      <p:pic>
        <p:nvPicPr>
          <p:cNvPr id="278545" name="Picture 17" descr="Z:\Production\Melissa\HTML Project\Incoming\NovelNotes_Images_for_Lason\Night\shutterstock_2285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1635125"/>
            <a:ext cx="2624137" cy="39290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Introduction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700088" y="1587500"/>
            <a:ext cx="36655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Eliezer was a religious boy who welcomed nightfall as a time for prayer and who thought of becoming a rabbi. </a:t>
            </a:r>
          </a:p>
        </p:txBody>
      </p:sp>
      <p:pic>
        <p:nvPicPr>
          <p:cNvPr id="301062" name="Picture 6" descr="Z:\Production\Melissa\HTML Project\Incoming\NovelNotes_Images_for_Lason\Night\IndexOpen-915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75" y="1671638"/>
            <a:ext cx="1984375" cy="30400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508000" y="327025"/>
            <a:ext cx="8061325" cy="635000"/>
          </a:xfrm>
        </p:spPr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Introduction</a:t>
            </a:r>
          </a:p>
        </p:txBody>
      </p:sp>
      <p:sp>
        <p:nvSpPr>
          <p:cNvPr id="80943" name="Text Box 47"/>
          <p:cNvSpPr txBox="1">
            <a:spLocks noChangeArrowheads="1"/>
          </p:cNvSpPr>
          <p:nvPr/>
        </p:nvSpPr>
        <p:spPr bwMode="auto">
          <a:xfrm>
            <a:off x="552450" y="1247775"/>
            <a:ext cx="7920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But when Nazis took over Eliezer’s Jewish community,</a:t>
            </a:r>
          </a:p>
        </p:txBody>
      </p:sp>
      <p:sp>
        <p:nvSpPr>
          <p:cNvPr id="80987" name="Text Box 91"/>
          <p:cNvSpPr txBox="1">
            <a:spLocks noChangeArrowheads="1"/>
          </p:cNvSpPr>
          <p:nvPr/>
        </p:nvSpPr>
        <p:spPr bwMode="auto">
          <a:xfrm>
            <a:off x="504825" y="2579688"/>
            <a:ext cx="41576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his family was first sent to live in a ghetto and then taken to Auschwitz, one of the most infamous concentration camps.</a:t>
            </a:r>
          </a:p>
        </p:txBody>
      </p:sp>
      <p:pic>
        <p:nvPicPr>
          <p:cNvPr id="80992" name="Picture 96" descr="Z:\Production\Melissa\HTML Project\Incoming\NovelNotes_Images_for_Lason\Night\shutterstock_29816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0175" y="2095500"/>
            <a:ext cx="3208338" cy="24050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FFCC00"/>
                </a:solidFill>
              </a:rPr>
              <a:t>Night: Introduction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493713" y="1055688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Eliezer and his father were separated from Eliezer’s mother and sisters. </a:t>
            </a: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587375" y="2486025"/>
            <a:ext cx="3679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He would never see his mother or his youngest sister, Tzipora, again.</a:t>
            </a:r>
          </a:p>
        </p:txBody>
      </p:sp>
      <p:pic>
        <p:nvPicPr>
          <p:cNvPr id="273422" name="Picture 14" descr="Z:\Production\Melissa\HTML Project\Incoming\NovelNotes_Images_for_Lason\Night\shutterstock_1438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2303463"/>
            <a:ext cx="3794125" cy="2846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9966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8FF"/>
        </a:hlink>
        <a:folHlink>
          <a:srgbClr val="33C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557</Words>
  <PresentationFormat>On-screen Show (4:3)</PresentationFormat>
  <Paragraphs>78</Paragraphs>
  <Slides>19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Verdana</vt:lpstr>
      <vt:lpstr>Default Design</vt:lpstr>
      <vt:lpstr>Night Elie Wiesel</vt:lpstr>
      <vt:lpstr>Night Eli Wiesel</vt:lpstr>
      <vt:lpstr>Night Elie Wiesel</vt:lpstr>
      <vt:lpstr>Night: Introduction</vt:lpstr>
      <vt:lpstr>Night: Introduction</vt:lpstr>
      <vt:lpstr>Night: Introduction</vt:lpstr>
      <vt:lpstr>Night: Introduction</vt:lpstr>
      <vt:lpstr>Night: Introduction</vt:lpstr>
      <vt:lpstr>Night: Introduction</vt:lpstr>
      <vt:lpstr>Night: Introduction</vt:lpstr>
      <vt:lpstr>Night: Background</vt:lpstr>
      <vt:lpstr>Night: Background</vt:lpstr>
      <vt:lpstr>Night: Background</vt:lpstr>
      <vt:lpstr>Night: Background</vt:lpstr>
      <vt:lpstr>Night: Background</vt:lpstr>
      <vt:lpstr>Night: Background</vt:lpstr>
      <vt:lpstr>Night: Background</vt:lpstr>
      <vt:lpstr>Night: Discussion Starters</vt:lpstr>
      <vt:lpstr>Night: Discussion Starters</vt:lpstr>
    </vt:vector>
  </TitlesOfParts>
  <Company>Kathleen Ermitage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Elie Wiesel</dc:title>
  <cp:lastModifiedBy>JSTRUEBY</cp:lastModifiedBy>
  <cp:revision>107</cp:revision>
  <dcterms:modified xsi:type="dcterms:W3CDTF">2008-11-04T22:45:54Z</dcterms:modified>
</cp:coreProperties>
</file>