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8E85E8-6E40-4FB1-82F1-BE454A1BDF7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73CE5-727E-42D0-B308-4D965E481A2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117A0-243F-4A63-B3D5-48D39684B7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A954E-FF75-46AA-A916-5424CEC238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6B6AC-7286-445A-8383-239089CF0D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C3C24-BE8E-4841-A0C0-A7953275AE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292E4-24C0-4FDD-B105-9995EBBE33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B1871-FD11-4EA1-B8B8-65E4F57630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EC01-57FC-403C-9E7F-766F346F42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7A1E0-BE29-4CB5-98FF-AE45E35C5D3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C7449-AD28-481D-8820-6BBAE83BF0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E0DBB2-DE1F-49A6-A0F6-80D965424EC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Night</a:t>
            </a:r>
            <a:r>
              <a:rPr lang="en-US" dirty="0"/>
              <a:t> by Elie Wiesel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Motifs and Archetypes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Motif(s) and Archetype(s)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1600" dirty="0" smtClean="0">
                <a:cs typeface="Times New Roman" pitchFamily="18" charset="0"/>
              </a:rPr>
              <a:t>An </a:t>
            </a:r>
            <a:r>
              <a:rPr lang="en-US" sz="1600" b="1" u="sng" dirty="0" smtClean="0">
                <a:cs typeface="Times New Roman" pitchFamily="18" charset="0"/>
              </a:rPr>
              <a:t>archetype</a:t>
            </a:r>
            <a:r>
              <a:rPr lang="en-US" sz="1600" dirty="0" smtClean="0">
                <a:cs typeface="Times New Roman" pitchFamily="18" charset="0"/>
              </a:rPr>
              <a:t> is an original or fundamental imaginative pattern that is repeated through the ages</a:t>
            </a:r>
            <a:r>
              <a:rPr lang="en-US" sz="1600" dirty="0" smtClean="0">
                <a:cs typeface="Times New Roman" pitchFamily="18" charset="0"/>
              </a:rPr>
              <a:t>.</a:t>
            </a:r>
            <a:r>
              <a:rPr lang="en-US" sz="1600" dirty="0" smtClean="0">
                <a:cs typeface="Times New Roman" pitchFamily="18" charset="0"/>
              </a:rPr>
              <a:t> These are the character types who show up over and over again in literature no matter what era</a:t>
            </a:r>
            <a:r>
              <a:rPr lang="en-US" sz="1600" dirty="0" smtClean="0">
                <a:cs typeface="Times New Roman" pitchFamily="18" charset="0"/>
              </a:rPr>
              <a:t>.  As well, archetypes can be symbols/or situations.</a:t>
            </a:r>
            <a:endParaRPr lang="en-US" sz="16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For </a:t>
            </a:r>
            <a:r>
              <a:rPr lang="en-US" sz="1600" dirty="0" smtClean="0">
                <a:cs typeface="Times New Roman" pitchFamily="18" charset="0"/>
              </a:rPr>
              <a:t>example, in Star Wars, you've got: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	-  the </a:t>
            </a:r>
            <a:r>
              <a:rPr lang="en-US" sz="1600" dirty="0" smtClean="0">
                <a:cs typeface="Times New Roman" pitchFamily="18" charset="0"/>
              </a:rPr>
              <a:t>evil villain (Darth Maul, Darth Vader, the Emperor)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	-  the </a:t>
            </a:r>
            <a:r>
              <a:rPr lang="en-US" sz="1600" dirty="0" smtClean="0">
                <a:cs typeface="Times New Roman" pitchFamily="18" charset="0"/>
              </a:rPr>
              <a:t>damsel in distress (Princess </a:t>
            </a:r>
            <a:r>
              <a:rPr lang="en-US" sz="1600" dirty="0" smtClean="0">
                <a:cs typeface="Times New Roman" pitchFamily="18" charset="0"/>
              </a:rPr>
              <a:t>Leia</a:t>
            </a:r>
            <a:r>
              <a:rPr lang="en-US" sz="16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	-  t he </a:t>
            </a:r>
            <a:r>
              <a:rPr lang="en-US" sz="1600" dirty="0" smtClean="0">
                <a:cs typeface="Times New Roman" pitchFamily="18" charset="0"/>
              </a:rPr>
              <a:t>hero (Hans Solo, Luke Skywalker)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	-  the </a:t>
            </a:r>
            <a:r>
              <a:rPr lang="en-US" sz="1600" dirty="0" smtClean="0">
                <a:cs typeface="Times New Roman" pitchFamily="18" charset="0"/>
              </a:rPr>
              <a:t>sage or wise man (Yoda, the Jedi Counsel)</a:t>
            </a:r>
          </a:p>
          <a:p>
            <a:r>
              <a:rPr lang="en-US" sz="1600" dirty="0" smtClean="0">
                <a:cs typeface="Times New Roman" pitchFamily="18" charset="0"/>
              </a:rPr>
              <a:t>A </a:t>
            </a:r>
            <a:r>
              <a:rPr lang="en-US" sz="1600" b="1" u="sng" dirty="0" smtClean="0">
                <a:cs typeface="Times New Roman" pitchFamily="18" charset="0"/>
              </a:rPr>
              <a:t>motif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600" dirty="0" smtClean="0">
                <a:cs typeface="Times New Roman" pitchFamily="18" charset="0"/>
              </a:rPr>
              <a:t>is a detail within the story that repeats itself throughout the work. Examples of common motifs include colors, </a:t>
            </a:r>
            <a:r>
              <a:rPr lang="en-US" sz="1600" dirty="0" smtClean="0">
                <a:cs typeface="Times New Roman" pitchFamily="18" charset="0"/>
              </a:rPr>
              <a:t>character traits, objects, locations, or situations.   For example, in the movie </a:t>
            </a:r>
            <a:r>
              <a:rPr lang="en-US" sz="1600" i="1" dirty="0" smtClean="0">
                <a:cs typeface="Times New Roman" pitchFamily="18" charset="0"/>
              </a:rPr>
              <a:t>The Sixth Sense</a:t>
            </a:r>
            <a:r>
              <a:rPr lang="en-US" sz="1600" dirty="0" smtClean="0">
                <a:cs typeface="Times New Roman" pitchFamily="18" charset="0"/>
              </a:rPr>
              <a:t>, the director, M, Night </a:t>
            </a:r>
            <a:r>
              <a:rPr lang="en-US" sz="1600" dirty="0" smtClean="0">
                <a:cs typeface="Times New Roman" pitchFamily="18" charset="0"/>
              </a:rPr>
              <a:t>Shyamalan</a:t>
            </a:r>
            <a:r>
              <a:rPr lang="en-US" sz="1600" dirty="0" smtClean="0">
                <a:cs typeface="Times New Roman" pitchFamily="18" charset="0"/>
              </a:rPr>
              <a:t>, consistently uses the colour red.  For instance: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	-  character Cole wears a red sweater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</a:t>
            </a:r>
            <a:r>
              <a:rPr lang="en-US" sz="1600" dirty="0" smtClean="0">
                <a:cs typeface="Times New Roman" pitchFamily="18" charset="0"/>
              </a:rPr>
              <a:t>	-  red balloon floats to the attic during the birthday scene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</a:t>
            </a:r>
            <a:r>
              <a:rPr lang="en-US" sz="1600" dirty="0" smtClean="0">
                <a:cs typeface="Times New Roman" pitchFamily="18" charset="0"/>
              </a:rPr>
              <a:t>	-  Bruce Willis’ character, Malcolm, jiggles a red doorknob several time</a:t>
            </a:r>
          </a:p>
          <a:p>
            <a:pPr>
              <a:buNone/>
            </a:pPr>
            <a:r>
              <a:rPr lang="en-US" sz="1600" dirty="0" smtClean="0">
                <a:cs typeface="Times New Roman" pitchFamily="18" charset="0"/>
              </a:rPr>
              <a:t>	</a:t>
            </a:r>
            <a:r>
              <a:rPr lang="en-US" sz="1600" dirty="0" smtClean="0">
                <a:cs typeface="Times New Roman" pitchFamily="18" charset="0"/>
              </a:rPr>
              <a:t>These may seem like coincidences but the director consistently repeats the red motif to make the viewer aware of an upcoming supernatural event.</a:t>
            </a:r>
            <a:endParaRPr lang="en-US" sz="16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Some common character archetypes are:</a:t>
            </a:r>
          </a:p>
          <a:p>
            <a:pPr>
              <a:buFontTx/>
              <a:buChar char="-"/>
            </a:pPr>
            <a:r>
              <a:rPr lang="en-US" sz="2400" dirty="0" smtClean="0"/>
              <a:t>hero/heroine</a:t>
            </a:r>
          </a:p>
          <a:p>
            <a:pPr>
              <a:buFontTx/>
              <a:buChar char="-"/>
            </a:pPr>
            <a:r>
              <a:rPr lang="en-US" sz="2400" dirty="0" smtClean="0"/>
              <a:t>innocent</a:t>
            </a:r>
          </a:p>
          <a:p>
            <a:pPr>
              <a:buFontTx/>
              <a:buChar char="-"/>
            </a:pPr>
            <a:r>
              <a:rPr lang="en-US" sz="2400" dirty="0" smtClean="0"/>
              <a:t>Villain</a:t>
            </a:r>
          </a:p>
          <a:p>
            <a:pPr>
              <a:buFontTx/>
              <a:buChar char="-"/>
            </a:pPr>
            <a:r>
              <a:rPr lang="en-US" sz="2400" dirty="0" smtClean="0"/>
              <a:t>misfit/rebel</a:t>
            </a:r>
          </a:p>
          <a:p>
            <a:pPr>
              <a:buFontTx/>
              <a:buChar char="-"/>
            </a:pPr>
            <a:r>
              <a:rPr lang="en-US" sz="2400" dirty="0" smtClean="0"/>
              <a:t>individualist</a:t>
            </a:r>
          </a:p>
          <a:p>
            <a:pPr>
              <a:buFontTx/>
              <a:buChar char="-"/>
            </a:pPr>
            <a:r>
              <a:rPr lang="en-US" sz="2400" dirty="0" smtClean="0"/>
              <a:t>misogynist (hates or dislikes women)</a:t>
            </a:r>
          </a:p>
          <a:p>
            <a:pPr>
              <a:buFontTx/>
              <a:buChar char="-"/>
            </a:pPr>
            <a:r>
              <a:rPr lang="en-US" sz="2400" dirty="0" smtClean="0"/>
              <a:t>the scapegoat</a:t>
            </a:r>
          </a:p>
          <a:p>
            <a:pPr>
              <a:buNone/>
            </a:pPr>
            <a:r>
              <a:rPr lang="en-US" sz="2400" dirty="0" smtClean="0"/>
              <a:t>Some common symbol/situation archetypes are:</a:t>
            </a:r>
          </a:p>
          <a:p>
            <a:pPr>
              <a:buFontTx/>
              <a:buChar char="-"/>
            </a:pPr>
            <a:r>
              <a:rPr lang="en-US" sz="2400" dirty="0" smtClean="0"/>
              <a:t>the quest</a:t>
            </a:r>
          </a:p>
          <a:p>
            <a:pPr>
              <a:buFontTx/>
              <a:buChar char="-"/>
            </a:pPr>
            <a:r>
              <a:rPr lang="en-US" sz="2400" dirty="0" smtClean="0"/>
              <a:t>loss of innocent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 aware of the different archetypes that arise in the novel.  Some basic archetypes are:</a:t>
            </a:r>
          </a:p>
          <a:p>
            <a:pPr>
              <a:buNone/>
            </a:pPr>
            <a:r>
              <a:rPr lang="en-US" sz="2800" dirty="0" smtClean="0"/>
              <a:t>		- The Scapegoat: the Jewish people were 	the target for annihilation through Hitler 	manifesting their dislike of monetary wealth 	and gain.</a:t>
            </a:r>
          </a:p>
          <a:p>
            <a:pPr>
              <a:buNone/>
            </a:pPr>
            <a:r>
              <a:rPr lang="en-US" sz="2800" smtClean="0"/>
              <a:t>		- </a:t>
            </a:r>
            <a:r>
              <a:rPr lang="en-US" sz="2800" dirty="0" smtClean="0"/>
              <a:t>Loss of Innocent – through </a:t>
            </a:r>
            <a:r>
              <a:rPr lang="en-US" sz="2800" smtClean="0"/>
              <a:t>extreme 	violence</a:t>
            </a:r>
            <a:r>
              <a:rPr lang="en-US" sz="2800" dirty="0" smtClean="0"/>
              <a:t>, Elie and the Jewish </a:t>
            </a:r>
            <a:r>
              <a:rPr lang="en-US" sz="2800" smtClean="0"/>
              <a:t>people change.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Night</a:t>
            </a:r>
            <a:r>
              <a:rPr lang="en-US" dirty="0"/>
              <a:t> Study Guide Notes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title Elie Wiesel gave the novel was </a:t>
            </a:r>
            <a:r>
              <a:rPr lang="en-US" i="1" dirty="0"/>
              <a:t>And the World Has Remained Silent</a:t>
            </a:r>
            <a:r>
              <a:rPr lang="en-US" dirty="0"/>
              <a:t>.</a:t>
            </a:r>
          </a:p>
          <a:p>
            <a:r>
              <a:rPr lang="en-US" dirty="0"/>
              <a:t>He wrote this book after 10 years of silence.  </a:t>
            </a:r>
          </a:p>
          <a:p>
            <a:r>
              <a:rPr lang="en-US" dirty="0"/>
              <a:t>By the end of the Holocaust, over 6 million Jews had been killed.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Night</a:t>
            </a:r>
            <a:r>
              <a:rPr lang="en-US" dirty="0"/>
              <a:t> Study Guide Notes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five motifs to look for while reading </a:t>
            </a:r>
            <a:r>
              <a:rPr lang="en-US" i="1" dirty="0"/>
              <a:t>Night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Night – pay attention to what happens at night and what that might symbolize.  Remember what we learned when we talked about archetypes and what night might symbolize.</a:t>
            </a:r>
          </a:p>
          <a:p>
            <a:pPr lvl="1"/>
            <a:r>
              <a:rPr lang="en-US" dirty="0"/>
              <a:t>Bearing Witness – Pay attention to which characters are witnesses and to what they bear witness.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Night</a:t>
            </a:r>
            <a:r>
              <a:rPr lang="en-US" dirty="0"/>
              <a:t> Study Guide Notes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Motifs (continued):</a:t>
            </a:r>
          </a:p>
          <a:p>
            <a:pPr lvl="1"/>
            <a:r>
              <a:rPr lang="en-US" dirty="0"/>
              <a:t>Father-son Relationships – Pay attention to how Elie and his father’s relationship develops; in addition, notice other father-son relationships in the book.</a:t>
            </a:r>
          </a:p>
          <a:p>
            <a:pPr lvl="1"/>
            <a:r>
              <a:rPr lang="en-US" dirty="0"/>
              <a:t>Loss of faith – Notice how </a:t>
            </a:r>
            <a:r>
              <a:rPr lang="en-US" dirty="0"/>
              <a:t>Elie’s</a:t>
            </a:r>
            <a:r>
              <a:rPr lang="en-US" dirty="0"/>
              <a:t> faith in God changes as the book progresses.  Write on your study guides where these changes 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Night</a:t>
            </a:r>
            <a:r>
              <a:rPr lang="en-US" dirty="0"/>
              <a:t> Study Guide Notes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Motifs (continued):</a:t>
            </a:r>
          </a:p>
          <a:p>
            <a:pPr lvl="1"/>
            <a:r>
              <a:rPr lang="en-US" dirty="0"/>
              <a:t>Voice vs. Silence – Who has a voice and who chooses to remain silent?  Why might Elie Wiesel title his novel what he did originally, and why did he no longer remain silent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Night</a:t>
            </a:r>
            <a:r>
              <a:rPr lang="en-US" dirty="0"/>
              <a:t> Study Guide Notes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Poland, 90% of the approximately 3,000,000 Jews were murdered in the Holocaust.</a:t>
            </a:r>
          </a:p>
          <a:p>
            <a:pPr>
              <a:lnSpc>
                <a:spcPct val="90000"/>
              </a:lnSpc>
            </a:pPr>
            <a:r>
              <a:rPr lang="en-US" dirty="0"/>
              <a:t>As you read, look for times that Wiesel mentions the people in surrounding towns.</a:t>
            </a:r>
          </a:p>
          <a:p>
            <a:pPr>
              <a:lnSpc>
                <a:spcPct val="90000"/>
              </a:lnSpc>
            </a:pPr>
            <a:r>
              <a:rPr lang="en-US" dirty="0"/>
              <a:t>There are several groups who contributed to the Holocaust, persecutors and by-standers included.  </a:t>
            </a:r>
          </a:p>
          <a:p>
            <a:pPr>
              <a:lnSpc>
                <a:spcPct val="90000"/>
              </a:lnSpc>
            </a:pPr>
            <a:r>
              <a:rPr lang="en-US" dirty="0"/>
              <a:t>Why are by-standers just as important as the persecutors?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122</TotalTime>
  <Words>379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Ripple</vt:lpstr>
      <vt:lpstr>Night by Elie Wiesel</vt:lpstr>
      <vt:lpstr>Motif(s) and Archetype(s)</vt:lpstr>
      <vt:lpstr>Common Archetypes</vt:lpstr>
      <vt:lpstr>Archetype </vt:lpstr>
      <vt:lpstr>Night Study Guide Notes</vt:lpstr>
      <vt:lpstr>Night Study Guide Notes</vt:lpstr>
      <vt:lpstr>Night Study Guide Notes</vt:lpstr>
      <vt:lpstr>Night Study Guide Notes</vt:lpstr>
      <vt:lpstr>Night Study Guide Notes</vt:lpstr>
    </vt:vector>
  </TitlesOfParts>
  <Company>Blue Valley USD229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by Elie Wiesel</dc:title>
  <dc:creator>Employee</dc:creator>
  <cp:lastModifiedBy>JSTRUEBY</cp:lastModifiedBy>
  <cp:revision>11</cp:revision>
  <dcterms:created xsi:type="dcterms:W3CDTF">2006-02-21T21:02:08Z</dcterms:created>
  <dcterms:modified xsi:type="dcterms:W3CDTF">2008-12-01T23:55:48Z</dcterms:modified>
</cp:coreProperties>
</file>